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460" r:id="rId2"/>
    <p:sldId id="474" r:id="rId3"/>
    <p:sldId id="475" r:id="rId4"/>
    <p:sldId id="471" r:id="rId5"/>
    <p:sldId id="468" r:id="rId6"/>
    <p:sldId id="470" r:id="rId7"/>
    <p:sldId id="469" r:id="rId8"/>
    <p:sldId id="466" r:id="rId9"/>
    <p:sldId id="478" r:id="rId10"/>
    <p:sldId id="490" r:id="rId11"/>
    <p:sldId id="462" r:id="rId12"/>
    <p:sldId id="465" r:id="rId13"/>
    <p:sldId id="463" r:id="rId14"/>
    <p:sldId id="480" r:id="rId15"/>
    <p:sldId id="488" r:id="rId16"/>
    <p:sldId id="489" r:id="rId17"/>
    <p:sldId id="479" r:id="rId18"/>
    <p:sldId id="485" r:id="rId19"/>
    <p:sldId id="486" r:id="rId20"/>
    <p:sldId id="481" r:id="rId21"/>
    <p:sldId id="482" r:id="rId22"/>
    <p:sldId id="483" r:id="rId23"/>
    <p:sldId id="487" r:id="rId24"/>
    <p:sldId id="484" r:id="rId25"/>
    <p:sldId id="28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8/4/19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8/4/19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image" Target="../media/image8.png"/></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8/4/19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8/4/19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8/4/19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8/4/19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3.png"/><Relationship Id="rId6" Type="http://schemas.openxmlformats.org/officeDocument/2006/relationships/image" Target="../media/image34.gi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8.png"/><Relationship Id="rId6"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2.jpeg"/><Relationship Id="rId8"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8.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15.png"/><Relationship Id="rId9"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10" name="Grouper 9"/>
          <p:cNvGrpSpPr/>
          <p:nvPr/>
        </p:nvGrpSpPr>
        <p:grpSpPr>
          <a:xfrm>
            <a:off x="137733" y="4326368"/>
            <a:ext cx="8294033" cy="2423070"/>
            <a:chOff x="198793" y="4301946"/>
            <a:chExt cx="8294033" cy="2423070"/>
          </a:xfrm>
        </p:grpSpPr>
        <p:grpSp>
          <p:nvGrpSpPr>
            <p:cNvPr id="9" name="Grouper 8"/>
            <p:cNvGrpSpPr/>
            <p:nvPr/>
          </p:nvGrpSpPr>
          <p:grpSpPr>
            <a:xfrm>
              <a:off x="198793" y="4301946"/>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endParaRPr lang="en-US" sz="1600">
                  <a:solidFill>
                    <a:srgbClr val="000000"/>
                  </a:solidFill>
                  <a:latin typeface="Geneva"/>
                  <a:cs typeface="Geneva"/>
                </a:endParaRP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endParaRPr lang="en-US" sz="1600">
                  <a:solidFill>
                    <a:srgbClr val="000000"/>
                  </a:solidFill>
                  <a:latin typeface="Geneva"/>
                  <a:cs typeface="Geneva"/>
                </a:endParaRP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900793" y="4420393"/>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80" y="4486857"/>
            <a:ext cx="1526544" cy="1955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Maître</a:t>
            </a: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 – Emmanuel Rollinde</a:t>
            </a:r>
          </a:p>
          <a:p>
            <a:pPr marL="628650" lvl="1" indent="-171450">
              <a:buSzPct val="100000"/>
              <a:buBlip>
                <a:blip r:embed="rId3"/>
              </a:buBlip>
            </a:pPr>
            <a:r>
              <a:rPr lang="en-US" sz="1600" dirty="0">
                <a:solidFill>
                  <a:srgbClr val="000000"/>
                </a:solidFill>
                <a:latin typeface="Geneva"/>
                <a:cs typeface="Geneva"/>
              </a:rPr>
              <a:t> M1 Méthodes numériques et informatiques – Jacques Lefrère</a:t>
            </a: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583017"/>
            <a:ext cx="8224371"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a:p>
            <a:pPr marL="628650" lvl="1" indent="-171450">
              <a:buSzPct val="100000"/>
              <a:buBlip>
                <a:blip r:embed="rId3"/>
              </a:buBlip>
            </a:pPr>
            <a:r>
              <a:rPr lang="en-US" sz="1600" dirty="0">
                <a:solidFill>
                  <a:srgbClr val="000000"/>
                </a:solidFill>
                <a:latin typeface="Geneva"/>
                <a:cs typeface="Geneva"/>
              </a:rPr>
              <a:t> Mécanique</a:t>
            </a:r>
            <a:endParaRPr lang="en-US" sz="1600" dirty="0" smtClean="0">
              <a:solidFill>
                <a:srgbClr val="000000"/>
              </a:solidFill>
              <a:latin typeface="Geneva"/>
              <a:cs typeface="Geneva"/>
            </a:endParaRPr>
          </a:p>
        </p:txBody>
      </p:sp>
      <p:sp>
        <p:nvSpPr>
          <p:cNvPr id="16" name="Rectangle 15"/>
          <p:cNvSpPr/>
          <p:nvPr/>
        </p:nvSpPr>
        <p:spPr>
          <a:xfrm>
            <a:off x="3230" y="623101"/>
            <a:ext cx="8224371" cy="830997"/>
          </a:xfrm>
          <a:prstGeom prst="rect">
            <a:avLst/>
          </a:prstGeom>
        </p:spPr>
        <p:txBody>
          <a:bodyPr wrap="square">
            <a:spAutoFit/>
          </a:bodyPr>
          <a:lstStyle/>
          <a:p>
            <a:pPr lvl="0">
              <a:buSzPct val="100000"/>
            </a:pPr>
            <a:r>
              <a:rPr lang="en-US" sz="1600">
                <a:solidFill>
                  <a:srgbClr val="000000"/>
                </a:solidFill>
                <a:latin typeface="Geneva"/>
                <a:cs typeface="Geneva"/>
              </a:rPr>
              <a:t>Diversification des profils des étudiants</a:t>
            </a:r>
          </a:p>
          <a:p>
            <a:pPr marL="628650" lvl="1" indent="-171450">
              <a:buSzPct val="100000"/>
              <a:buBlip>
                <a:blip r:embed="rId3"/>
              </a:buBlip>
            </a:pPr>
            <a:r>
              <a:rPr lang="en-US" sz="1600" dirty="0">
                <a:solidFill>
                  <a:srgbClr val="000000"/>
                </a:solidFill>
                <a:latin typeface="Geneva"/>
                <a:cs typeface="Geneva"/>
              </a:rPr>
              <a:t> Parcours MIPI / PCGI</a:t>
            </a:r>
          </a:p>
          <a:p>
            <a:pPr marL="628650" lvl="1" indent="-171450">
              <a:buSzPct val="100000"/>
              <a:buBlip>
                <a:blip r:embed="rId3"/>
              </a:buBlip>
            </a:pPr>
            <a:r>
              <a:rPr lang="en-US" sz="1600" dirty="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Papiers : rang A &amp; 1e auteur</a:t>
            </a:r>
          </a:p>
          <a:p>
            <a:pPr marL="171450" lvl="0" indent="-171450">
              <a:lnSpc>
                <a:spcPct val="200000"/>
              </a:lnSpc>
              <a:buSzPct val="100000"/>
              <a:buBlip>
                <a:blip r:embed="rId3"/>
              </a:buBlip>
            </a:pPr>
            <a:r>
              <a:rPr lang="en-US">
                <a:solidFill>
                  <a:srgbClr val="000000"/>
                </a:solidFill>
                <a:latin typeface="Geneva"/>
                <a:cs typeface="Geneva"/>
              </a:rPr>
              <a:t> Collaborations</a:t>
            </a: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a:t>
            </a:r>
          </a:p>
          <a:p>
            <a:pPr marL="171450" lvl="0" indent="-171450">
              <a:buSzPct val="100000"/>
              <a:buBlip>
                <a:blip r:embed="rId6"/>
              </a:buBlip>
            </a:pPr>
            <a:r>
              <a:rPr lang="en-US" sz="1600">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extLst>
              <a:ext uri="{28A0092B-C50C-407E-A947-70E740481C1C}">
                <a14:useLocalDpi xmlns:a14="http://schemas.microsoft.com/office/drawing/2010/main" val="0"/>
              </a:ext>
            </a:extLst>
          </a:blip>
          <a:srcRect l="12672" r="7829"/>
          <a:stretch/>
        </p:blipFill>
        <p:spPr>
          <a:xfrm>
            <a:off x="-61064" y="941593"/>
            <a:ext cx="9266125" cy="4980987"/>
          </a:xfrm>
          <a:prstGeom prst="rect">
            <a:avLst/>
          </a:prstGeom>
          <a:ln>
            <a:noFill/>
          </a:ln>
          <a:effectLst>
            <a:outerShdw blurRad="190500" algn="tl" rotWithShape="0">
              <a:srgbClr val="000000">
                <a:alpha val="70000"/>
              </a:srgbClr>
            </a:outerShdw>
          </a:effectLst>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pic>
        <p:nvPicPr>
          <p:cNvPr id="4" name="Image 3" descr="logo_athen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073890"/>
            <a:ext cx="2271498" cy="550067"/>
          </a:xfrm>
          <a:prstGeom prst="rect">
            <a:avLst/>
          </a:prstGeom>
        </p:spPr>
      </p:pic>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grpSp>
        <p:nvGrpSpPr>
          <p:cNvPr id="24" name="Grouper 23"/>
          <p:cNvGrpSpPr/>
          <p:nvPr/>
        </p:nvGrpSpPr>
        <p:grpSpPr>
          <a:xfrm>
            <a:off x="378525" y="2490337"/>
            <a:ext cx="3315850" cy="830819"/>
            <a:chOff x="250610" y="2367992"/>
            <a:chExt cx="3315850" cy="830819"/>
          </a:xfrm>
        </p:grpSpPr>
        <p:grpSp>
          <p:nvGrpSpPr>
            <p:cNvPr id="22" name="Grouper 21"/>
            <p:cNvGrpSpPr/>
            <p:nvPr/>
          </p:nvGrpSpPr>
          <p:grpSpPr>
            <a:xfrm>
              <a:off x="427371" y="2577616"/>
              <a:ext cx="3139089" cy="400110"/>
              <a:chOff x="0" y="2548281"/>
              <a:chExt cx="3139089" cy="400110"/>
            </a:xfrm>
          </p:grpSpPr>
          <p:sp>
            <p:nvSpPr>
              <p:cNvPr id="18" name="Rectangle 17"/>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0" name="Rectangle 19"/>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3" name="Ellipse 22"/>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descr="empirical_clump_event.png"/>
          <p:cNvPicPr>
            <a:picLocks/>
          </p:cNvPicPr>
          <p:nvPr/>
        </p:nvPicPr>
        <p:blipFill rotWithShape="1">
          <a:blip r:embed="rId3">
            <a:alphaModFix/>
            <a:extLst>
              <a:ext uri="{28A0092B-C50C-407E-A947-70E740481C1C}">
                <a14:useLocalDpi xmlns:a14="http://schemas.microsoft.com/office/drawing/2010/main" val="0"/>
              </a:ext>
            </a:extLst>
          </a:blip>
          <a:srcRect l="25807"/>
          <a:stretch/>
        </p:blipFill>
        <p:spPr>
          <a:xfrm flipV="1">
            <a:off x="6406695" y="3016276"/>
            <a:ext cx="2697087" cy="142976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8" name="Rectangle 27"/>
          <p:cNvSpPr/>
          <p:nvPr/>
        </p:nvSpPr>
        <p:spPr>
          <a:xfrm>
            <a:off x="6338212" y="5805171"/>
            <a:ext cx="5952641" cy="584776"/>
          </a:xfrm>
          <a:prstGeom prst="rect">
            <a:avLst/>
          </a:prstGeom>
        </p:spPr>
        <p:txBody>
          <a:bodyPr wrap="square">
            <a:spAutoFit/>
          </a:bodyPr>
          <a:lstStyle/>
          <a:p>
            <a:pPr lvl="0">
              <a:buSzPct val="100000"/>
            </a:pPr>
            <a:r>
              <a:rPr lang="en-US" sz="1600" dirty="0">
                <a:solidFill>
                  <a:srgbClr val="0000CC"/>
                </a:solidFill>
                <a:latin typeface="Geneva"/>
                <a:cs typeface="Geneva"/>
              </a:rPr>
              <a:t> </a:t>
            </a:r>
          </a:p>
          <a:p>
            <a:pPr marL="628650" lvl="1" indent="-171450">
              <a:buSzPct val="100000"/>
              <a:buBlip>
                <a:blip r:embed="rId5"/>
              </a:buBlip>
            </a:pPr>
            <a:r>
              <a:rPr lang="en-US" sz="1600" dirty="0">
                <a:solidFill>
                  <a:srgbClr val="0000CC"/>
                </a:solidFill>
                <a:latin typeface="Geneva"/>
                <a:cs typeface="Geneva"/>
              </a:rPr>
              <a:t> Patrick Petitjean</a:t>
            </a:r>
          </a:p>
        </p:txBody>
      </p:sp>
      <p:grpSp>
        <p:nvGrpSpPr>
          <p:cNvPr id="33" name="Grouper 32"/>
          <p:cNvGrpSpPr/>
          <p:nvPr/>
        </p:nvGrpSpPr>
        <p:grpSpPr>
          <a:xfrm>
            <a:off x="426048" y="4316094"/>
            <a:ext cx="6234325" cy="2014067"/>
            <a:chOff x="4512892" y="2467380"/>
            <a:chExt cx="6234325" cy="201406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5"/>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1" name="Rectangle 10"/>
            <p:cNvSpPr/>
            <p:nvPr/>
          </p:nvSpPr>
          <p:spPr>
            <a:xfrm>
              <a:off x="4613232" y="3896671"/>
              <a:ext cx="5952641"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800000"/>
                  </a:solidFill>
                  <a:latin typeface="Geneva"/>
                  <a:cs typeface="Geneva"/>
                </a:rPr>
                <a:t> Martin Lemoine</a:t>
              </a:r>
            </a:p>
          </p:txBody>
        </p:sp>
        <p:sp>
          <p:nvSpPr>
            <p:cNvPr id="12" name="Rectangle 11"/>
            <p:cNvSpPr/>
            <p:nvPr/>
          </p:nvSpPr>
          <p:spPr>
            <a:xfrm>
              <a:off x="4794576" y="386130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Accélération de particules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grpSp>
        <p:nvGrpSpPr>
          <p:cNvPr id="51" name="Grouper 50"/>
          <p:cNvGrpSpPr/>
          <p:nvPr/>
        </p:nvGrpSpPr>
        <p:grpSpPr>
          <a:xfrm>
            <a:off x="3830913" y="731681"/>
            <a:ext cx="6095624" cy="1556129"/>
            <a:chOff x="4570119" y="780448"/>
            <a:chExt cx="6095624" cy="1556129"/>
          </a:xfrm>
        </p:grpSpPr>
        <p:sp>
          <p:nvSpPr>
            <p:cNvPr id="17" name="Rectangle 16"/>
            <p:cNvSpPr/>
            <p:nvPr/>
          </p:nvSpPr>
          <p:spPr>
            <a:xfrm>
              <a:off x="4713102" y="1232847"/>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Développements post-newtoniens</a:t>
              </a:r>
            </a:p>
          </p:txBody>
        </p:sp>
        <p:sp>
          <p:nvSpPr>
            <p:cNvPr id="16" name="Rectangle 15"/>
            <p:cNvSpPr/>
            <p:nvPr/>
          </p:nvSpPr>
          <p:spPr>
            <a:xfrm>
              <a:off x="4570119" y="1259359"/>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a:t>
              </a:r>
              <a:r>
                <a:rPr lang="en-US" sz="1600" dirty="0">
                  <a:solidFill>
                    <a:srgbClr val="800000"/>
                  </a:solidFill>
                  <a:latin typeface="Geneva"/>
                  <a:cs typeface="Geneva"/>
                </a:rPr>
                <a:t>Gilles Esposito-Farese </a:t>
              </a:r>
            </a:p>
            <a:p>
              <a:pPr marL="628650" lvl="1" indent="-171450">
                <a:buSzPct val="100000"/>
                <a:buBlip>
                  <a:blip r:embed="rId5"/>
                </a:buBlip>
              </a:pPr>
              <a:r>
                <a:rPr lang="en-US" sz="1600" dirty="0">
                  <a:solidFill>
                    <a:srgbClr val="800000"/>
                  </a:solidFill>
                  <a:latin typeface="Geneva"/>
                  <a:cs typeface="Geneva"/>
                </a:rPr>
                <a:t> Luc Blanchet</a:t>
              </a:r>
            </a:p>
            <a:p>
              <a:pPr marL="628650" lvl="1" indent="-171450">
                <a:buSzPct val="100000"/>
                <a:buBlip>
                  <a:blip r:embed="rId5"/>
                </a:buBlip>
              </a:pPr>
              <a:r>
                <a:rPr lang="en-US" sz="1600" dirty="0">
                  <a:solidFill>
                    <a:srgbClr val="800000"/>
                  </a:solidFill>
                  <a:latin typeface="Geneva"/>
                  <a:cs typeface="Geneva"/>
                </a:rPr>
                <a:t> Guillaume Faye</a:t>
              </a:r>
            </a:p>
          </p:txBody>
        </p:sp>
        <p:sp>
          <p:nvSpPr>
            <p:cNvPr id="15" name="Rectangle 14"/>
            <p:cNvSpPr/>
            <p:nvPr/>
          </p:nvSpPr>
          <p:spPr>
            <a:xfrm rot="16200000">
              <a:off x="4192871" y="1364360"/>
              <a:ext cx="1506377" cy="338554"/>
            </a:xfrm>
            <a:prstGeom prst="rect">
              <a:avLst/>
            </a:prstGeom>
          </p:spPr>
          <p:txBody>
            <a:bodyPr wrap="square">
              <a:spAutoFit/>
            </a:bodyPr>
            <a:lstStyle/>
            <a:p>
              <a:pPr lvl="0">
                <a:buSzPct val="100000"/>
              </a:pPr>
              <a:r>
                <a:rPr lang="en-US" sz="1600" dirty="0">
                  <a:solidFill>
                    <a:srgbClr val="800000"/>
                  </a:solidFill>
                  <a:latin typeface="Geneva"/>
                  <a:cs typeface="Geneva"/>
                </a:rPr>
                <a:t>GReCO</a:t>
              </a:r>
            </a:p>
          </p:txBody>
        </p:sp>
        <p:sp>
          <p:nvSpPr>
            <p:cNvPr id="30" name="Rounded Rectangle 39"/>
            <p:cNvSpPr/>
            <p:nvPr/>
          </p:nvSpPr>
          <p:spPr>
            <a:xfrm>
              <a:off x="4709437" y="804871"/>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pic>
        <p:nvPicPr>
          <p:cNvPr id="31" name="Image 30" descr="tidal_disruption_radiu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951390" y="795220"/>
            <a:ext cx="2875110" cy="245178"/>
          </a:xfrm>
          <a:prstGeom prst="rect">
            <a:avLst/>
          </a:prstGeom>
        </p:spPr>
        <p:txBody>
          <a:bodyPr wrap="square">
            <a:spAutoFit/>
          </a:bodyPr>
          <a:lstStyle/>
          <a:p>
            <a:pPr lvl="0">
              <a:buSzPct val="100000"/>
            </a:pPr>
            <a:r>
              <a:rPr lang="en-US" sz="11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7">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pic>
        <p:nvPicPr>
          <p:cNvPr id="36" name="Image 35" descr="wind_snapshot.png"/>
          <p:cNvPicPr>
            <a:picLocks noChangeAspect="1"/>
          </p:cNvPicPr>
          <p:nvPr/>
        </p:nvPicPr>
        <p:blipFill rotWithShape="1">
          <a:blip r:embed="rId9">
            <a:extLst>
              <a:ext uri="{28A0092B-C50C-407E-A947-70E740481C1C}">
                <a14:useLocalDpi xmlns:a14="http://schemas.microsoft.com/office/drawing/2010/main" val="0"/>
              </a:ext>
            </a:extLst>
          </a:blip>
          <a:srcRect l="28540"/>
          <a:stretch/>
        </p:blipFill>
        <p:spPr>
          <a:xfrm rot="16200000">
            <a:off x="4525085" y="5082426"/>
            <a:ext cx="2358589" cy="457202"/>
          </a:xfrm>
          <a:prstGeom prst="rect">
            <a:avLst/>
          </a:prstGeom>
        </p:spPr>
      </p:pic>
      <p:pic>
        <p:nvPicPr>
          <p:cNvPr id="41" name="Image 40" descr="wind_snapshot.png"/>
          <p:cNvPicPr>
            <a:picLocks noChangeAspect="1"/>
          </p:cNvPicPr>
          <p:nvPr/>
        </p:nvPicPr>
        <p:blipFill rotWithShape="1">
          <a:blip r:embed="rId9">
            <a:extLst>
              <a:ext uri="{28A0092B-C50C-407E-A947-70E740481C1C}">
                <a14:useLocalDpi xmlns:a14="http://schemas.microsoft.com/office/drawing/2010/main" val="0"/>
              </a:ext>
            </a:extLst>
          </a:blip>
          <a:srcRect l="28540"/>
          <a:stretch/>
        </p:blipFill>
        <p:spPr>
          <a:xfrm rot="16200000">
            <a:off x="4970467" y="5082427"/>
            <a:ext cx="2358589" cy="457202"/>
          </a:xfrm>
          <a:prstGeom prst="rect">
            <a:avLst/>
          </a:prstGeom>
        </p:spPr>
      </p:pic>
      <p:sp>
        <p:nvSpPr>
          <p:cNvPr id="45" name="Rectangle 44"/>
          <p:cNvSpPr/>
          <p:nvPr/>
        </p:nvSpPr>
        <p:spPr>
          <a:xfrm>
            <a:off x="3834678" y="2327661"/>
            <a:ext cx="5952641" cy="1323439"/>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5"/>
              </a:buBlip>
            </a:pPr>
            <a:r>
              <a:rPr lang="en-US" sz="1600" dirty="0">
                <a:latin typeface="Geneva"/>
                <a:cs typeface="Geneva"/>
              </a:rPr>
              <a:t> </a:t>
            </a:r>
            <a:r>
              <a:rPr lang="en-US" sz="1600" b="1" dirty="0">
                <a:latin typeface="Geneva"/>
                <a:cs typeface="Geneva"/>
              </a:rPr>
              <a:t>clumps</a:t>
            </a:r>
            <a:r>
              <a:rPr lang="en-US" sz="1600" b="1" dirty="0">
                <a:latin typeface="Geneva"/>
                <a:cs typeface="Geneva"/>
              </a:rPr>
              <a:t> </a:t>
            </a:r>
          </a:p>
          <a:p>
            <a:pPr marL="628650" lvl="1" indent="-171450">
              <a:buSzPct val="100000"/>
              <a:buBlip>
                <a:blip r:embed="rId5"/>
              </a:buBlip>
            </a:pPr>
            <a:r>
              <a:rPr lang="en-US" sz="1600" b="1" dirty="0">
                <a:latin typeface="Geneva"/>
                <a:cs typeface="Geneva"/>
              </a:rPr>
              <a:t> transport des </a:t>
            </a:r>
          </a:p>
          <a:p>
            <a:pPr lvl="1">
              <a:buSzPct val="100000"/>
            </a:pPr>
            <a:r>
              <a:rPr lang="en-US" sz="1600" b="1" dirty="0">
                <a:latin typeface="Geneva"/>
                <a:cs typeface="Geneva"/>
              </a:rPr>
              <a:t>   </a:t>
            </a:r>
            <a:r>
              <a:rPr lang="en-US" sz="800" b="1" dirty="0">
                <a:latin typeface="Geneva"/>
                <a:cs typeface="Geneva"/>
              </a:rPr>
              <a:t> </a:t>
            </a:r>
            <a:r>
              <a:rPr lang="en-US" sz="1600" b="1" dirty="0">
                <a:latin typeface="Geneva"/>
                <a:cs typeface="Geneva"/>
              </a:rPr>
              <a:t>neutrinos</a:t>
            </a:r>
            <a:endParaRPr lang="en-US" sz="1600" b="1" dirty="0">
              <a:latin typeface="Geneva"/>
              <a:cs typeface="Geneva"/>
            </a:endParaRPr>
          </a:p>
        </p:txBody>
      </p:sp>
      <p:sp>
        <p:nvSpPr>
          <p:cNvPr id="52" name="Rectangle à coins arrondis 51"/>
          <p:cNvSpPr/>
          <p:nvPr/>
        </p:nvSpPr>
        <p:spPr>
          <a:xfrm>
            <a:off x="6380110" y="2460040"/>
            <a:ext cx="2739466" cy="557339"/>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a:ln>
                  <a:solidFill>
                    <a:schemeClr val="tx1"/>
                  </a:solidFill>
                </a:ln>
                <a:solidFill>
                  <a:schemeClr val="tx1"/>
                </a:solidFill>
              </a:rPr>
              <a:t>Grinberg, Hell, </a:t>
            </a:r>
            <a:r>
              <a:rPr lang="fr-FR" sz="1400" b="1">
                <a:ln>
                  <a:solidFill>
                    <a:schemeClr val="tx1"/>
                  </a:solidFill>
                </a:ln>
                <a:solidFill>
                  <a:schemeClr val="tx1"/>
                </a:solidFill>
              </a:rPr>
              <a:t>El Mellah </a:t>
            </a:r>
            <a:r>
              <a:rPr lang="fr-FR" sz="1400">
                <a:ln>
                  <a:solidFill>
                    <a:schemeClr val="tx1"/>
                  </a:solidFill>
                </a:ln>
                <a:solidFill>
                  <a:schemeClr val="tx1"/>
                </a:solidFill>
              </a:rPr>
              <a:t>et al., A&amp;A 2017</a:t>
            </a:r>
            <a:endParaRPr lang="fr-FR" sz="1400">
              <a:solidFill>
                <a:schemeClr val="tx1"/>
              </a:solidFill>
            </a:endParaRPr>
          </a:p>
        </p:txBody>
      </p:sp>
      <p:cxnSp>
        <p:nvCxnSpPr>
          <p:cNvPr id="7" name="Connecteur en angle 6"/>
          <p:cNvCxnSpPr/>
          <p:nvPr/>
        </p:nvCxnSpPr>
        <p:spPr>
          <a:xfrm flipV="1">
            <a:off x="6491241" y="4568666"/>
            <a:ext cx="750685" cy="395493"/>
          </a:xfrm>
          <a:prstGeom prst="bentConnector3">
            <a:avLst>
              <a:gd name="adj1" fmla="val 97178"/>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intéraction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261610"/>
            </a:xfrm>
            <a:prstGeom prst="rect">
              <a:avLst/>
            </a:prstGeom>
          </p:spPr>
          <p:txBody>
            <a:bodyPr wrap="square">
              <a:spAutoFit/>
            </a:bodyPr>
            <a:lstStyle/>
            <a:p>
              <a:pPr lvl="0">
                <a:buSzPct val="100000"/>
              </a:pPr>
              <a:r>
                <a:rPr lang="en-US" sz="1100" i="1">
                  <a:latin typeface="Geneva"/>
                  <a:cs typeface="Geneva"/>
                </a:rPr>
                <a:t>El Mellah</a:t>
              </a:r>
            </a:p>
          </p:txBody>
        </p:sp>
      </p:grpSp>
      <p:grpSp>
        <p:nvGrpSpPr>
          <p:cNvPr id="32" name="Grouper 31"/>
          <p:cNvGrpSpPr/>
          <p:nvPr/>
        </p:nvGrpSpPr>
        <p:grpSpPr>
          <a:xfrm>
            <a:off x="8118927" y="5237646"/>
            <a:ext cx="759157" cy="663285"/>
            <a:chOff x="7789194" y="878368"/>
            <a:chExt cx="759157" cy="663285"/>
          </a:xfrm>
        </p:grpSpPr>
        <p:sp>
          <p:nvSpPr>
            <p:cNvPr id="34" name="Ellipse 3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Rectangle 34"/>
            <p:cNvSpPr/>
            <p:nvPr/>
          </p:nvSpPr>
          <p:spPr>
            <a:xfrm>
              <a:off x="7874068" y="1044365"/>
              <a:ext cx="674283"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60702</TotalTime>
  <Words>2924</Words>
  <Application>Microsoft Macintosh PowerPoint</Application>
  <PresentationFormat>Présentation à l'écran (4:3)</PresentationFormat>
  <Paragraphs>515</Paragraphs>
  <Slides>25</Slides>
  <Notes>25</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1766</cp:revision>
  <cp:lastPrinted>2018-07-11T03:19:35Z</cp:lastPrinted>
  <dcterms:created xsi:type="dcterms:W3CDTF">2015-05-11T17:36:50Z</dcterms:created>
  <dcterms:modified xsi:type="dcterms:W3CDTF">2019-04-08T17:00:53Z</dcterms:modified>
</cp:coreProperties>
</file>